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240B-902B-2745-894F-A94116FC2842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8F3B2-BF3E-9A4D-A20A-650446B2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0516-024A-C545-95D7-47C10E61FA2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D2CB2-6187-3C4C-8C62-8AC6D662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Ecosystems and restoration ecology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Sections  55.3 and 55.4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36103" r="-14154" b="36829"/>
          <a:stretch/>
        </p:blipFill>
        <p:spPr>
          <a:xfrm>
            <a:off x="314569" y="472820"/>
            <a:ext cx="4657286" cy="1964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852" r="466" b="23391"/>
          <a:stretch/>
        </p:blipFill>
        <p:spPr>
          <a:xfrm>
            <a:off x="707990" y="3039558"/>
            <a:ext cx="4263865" cy="3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Biogeochemical cycles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Life gets chemical elements through recycling old life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There are two general categories for biogeochemical cycles: global and local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Gaseous forms of carbon, oxygen, sulfur, and nitrogen occur in the atmosphere, and a cycles of these elements are essential globally.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Other elements, including phosphorus, potassium, and calcium, are too heavy to occur as gases at earths surface.       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Biochemical cycle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835210" cy="364913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7030A0"/>
                </a:solidFill>
              </a:rPr>
              <a:t>These examples of reservoirs show how organisms cycle </a:t>
            </a:r>
            <a:r>
              <a:rPr lang="en-US" sz="2500" dirty="0" smtClean="0">
                <a:solidFill>
                  <a:srgbClr val="7030A0"/>
                </a:solidFill>
              </a:rPr>
              <a:t>through</a:t>
            </a:r>
            <a:r>
              <a:rPr lang="en-US" sz="2500" dirty="0" smtClean="0">
                <a:solidFill>
                  <a:srgbClr val="7030A0"/>
                </a:solidFill>
              </a:rPr>
              <a:t> Organic materials, nutrients, inorganic materials, and materials unavailable as nutrients.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10" y="609600"/>
            <a:ext cx="4482466" cy="51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Early Energy transfer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5867"/>
            <a:ext cx="8903215" cy="364913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When an organism eats another organism, not all of the energy gets transferred.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When a plant is eaten, it is estimated that only 1/6th of the producers biomass is converted into biomass of the consumer.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example if a caterpillar were to </a:t>
            </a:r>
            <a:r>
              <a:rPr lang="en-US" dirty="0" smtClean="0">
                <a:solidFill>
                  <a:srgbClr val="C00000"/>
                </a:solidFill>
              </a:rPr>
              <a:t>eat a leaf, 1/6th of the leaf's energy would be put towards the growth of the caterpillar.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974" t="18299" r="-1" b="16085"/>
          <a:stretch/>
        </p:blipFill>
        <p:spPr>
          <a:xfrm>
            <a:off x="8851213" y="1655378"/>
            <a:ext cx="3340788" cy="37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Loss of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03365"/>
            <a:ext cx="11053086" cy="46955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Energy is lost in more ways than one.    Energy is lost to: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Respiration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is why Energy is said to flow through, not cycle within, ecosystems.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97" r="2720" b="5053"/>
          <a:stretch/>
        </p:blipFill>
        <p:spPr>
          <a:xfrm>
            <a:off x="7755721" y="609600"/>
            <a:ext cx="3426535" cy="5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Production efficiency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20" y="206586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We can measure the efficiency of animals as energy transformers using the following equation 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Net secondary production represents the energy stored in biomass (or the energy used for </a:t>
            </a:r>
            <a:r>
              <a:rPr lang="en-US" dirty="0" smtClean="0">
                <a:solidFill>
                  <a:srgbClr val="FFC000"/>
                </a:solidFill>
              </a:rPr>
              <a:t>growth and reproduction in an organism)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Assimilation represents the total energy taken in (not including loss for feces, growth, reproduction, and respiration)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637441"/>
            <a:ext cx="3832857" cy="7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Trophic efficiency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Trophic efficiency is the percentage of production transferred from one trophic level to the next.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Trophic efficiencies are generally only about 10% and range from approximately 5% to 20% depending on the type of ecosystem. In other words, 90% of the energy available at one trophic level typically is not transferred to the next.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loss is multiplied as the food chain increases.            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1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Ecological pyramids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 loss of energy with each transfer in a food chain can be represented by a pyramid of net production in which the trophic levels are arranged in tiers.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The width of each tear is proportional to the net production and is measured in joules.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The reasoning for most biomass pyramids sharply narrowing at the top level consumers is directly connected to the energy transfer being so inefficient between ecosystem.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957" t="26362" r="-2857" b="27481"/>
          <a:stretch/>
        </p:blipFill>
        <p:spPr>
          <a:xfrm>
            <a:off x="5665070" y="1157990"/>
            <a:ext cx="2333257" cy="15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Ecological pyramids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1" y="2065867"/>
            <a:ext cx="10131425" cy="364913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While most ecological pyramids have a sharp format, </a:t>
            </a:r>
            <a:r>
              <a:rPr lang="en-US" dirty="0" smtClean="0">
                <a:solidFill>
                  <a:srgbClr val="00B050"/>
                </a:solidFill>
              </a:rPr>
              <a:t>aquatic animals sometimes defy this as they have more consumers, but their producers have a faster turnover time.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Having a short turnover time means that the standing "crop" is small compared to its production.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 measure this we use the turnover formula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However, the pyramid of production is still bottom heavy in aquatic life.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33496" y="2832040"/>
            <a:ext cx="575239" cy="34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300" dirty="0" smtClean="0">
                <a:solidFill>
                  <a:schemeClr val="accent6"/>
                </a:solidFill>
              </a:rPr>
              <a:t>CHAPTER 55 section 55.4 </a:t>
            </a:r>
            <a:endParaRPr lang="en-US" sz="63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772772"/>
            <a:ext cx="12827946" cy="5329279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BIOLOGICAL AND GEOCHEMICAL PROCESSES CYCLE NUTRIENTS AND WATER IN ECOSYSTEMS</a:t>
            </a:r>
            <a:endParaRPr lang="en-US" sz="4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901" r="-7666" b="23517"/>
          <a:stretch/>
        </p:blipFill>
        <p:spPr>
          <a:xfrm>
            <a:off x="8848778" y="1761276"/>
            <a:ext cx="3343222" cy="29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Recycling elements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All chemical elements on Earth </a:t>
            </a:r>
            <a:r>
              <a:rPr lang="en-US" dirty="0" smtClean="0">
                <a:solidFill>
                  <a:srgbClr val="00B0F0"/>
                </a:solidFill>
              </a:rPr>
              <a:t>are available only in limited amounts, therefore must be recycled throughout the atmosphere.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Much of an organisms chemical stock is replaced continuously as nutrients are assimilated and waste products released.        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Once an organism dies, the atoms and it's complex molecules are returned into simpler compounds to the atmosphere, water, or soil by the action of decomposers.  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Because nutrient cycles involve both biotic and abiotic components, they are called biogeochemical cycles. </a:t>
            </a:r>
          </a:p>
        </p:txBody>
      </p:sp>
    </p:spTree>
    <p:extLst>
      <p:ext uri="{BB962C8B-B14F-4D97-AF65-F5344CB8AC3E}">
        <p14:creationId xmlns:p14="http://schemas.microsoft.com/office/powerpoint/2010/main" val="203905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{5DBB4BF3-5688-9E4A-BD51-6C68C61B4C49}tf16392402</Template>
  <TotalTime>471</TotalTime>
  <Application>Microsoft Macintosh PowerPoint</Application>
  <PresentationFormat>Widescreen</PresentationFormat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Celestial</vt:lpstr>
      <vt:lpstr>Ecosystems and restoration ecology </vt:lpstr>
      <vt:lpstr>Early Energy transfer </vt:lpstr>
      <vt:lpstr>Loss of energy</vt:lpstr>
      <vt:lpstr>Production efficiency </vt:lpstr>
      <vt:lpstr>Trophic efficiency</vt:lpstr>
      <vt:lpstr>Ecological pyramids </vt:lpstr>
      <vt:lpstr>Ecological pyramids </vt:lpstr>
      <vt:lpstr>CHAPTER 55 section 55.4 </vt:lpstr>
      <vt:lpstr>Recycling elements</vt:lpstr>
      <vt:lpstr>Biogeochemical cycles  </vt:lpstr>
      <vt:lpstr>Biochemical cycle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daraschiff@yahoo.com</dc:creator>
  <cp:lastModifiedBy>daraschiff@yahoo.com</cp:lastModifiedBy>
  <cp:revision>109</cp:revision>
  <dcterms:created xsi:type="dcterms:W3CDTF">2017-03-27T09:41:49Z</dcterms:created>
  <dcterms:modified xsi:type="dcterms:W3CDTF">2017-03-28T04:34:45Z</dcterms:modified>
</cp:coreProperties>
</file>